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4" r:id="rId3"/>
    <p:sldId id="295" r:id="rId4"/>
    <p:sldId id="293" r:id="rId5"/>
    <p:sldId id="282" r:id="rId6"/>
    <p:sldId id="292" r:id="rId7"/>
    <p:sldId id="283" r:id="rId8"/>
  </p:sldIdLst>
  <p:sldSz cx="9144000" cy="5143500" type="screen16x9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A9EBBD-538F-4037-9398-03B8CBFA2FC6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58BDE2-6CB0-4E03-A0AF-C03E1C48270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32A7-57D4-4E0C-994B-66FDE36B446B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85059-0A75-43D2-AC5F-101C14D1E6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6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F5AC-205B-4083-BB85-C7FCCBEE59AF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FEAC-903E-4B2E-9CB3-9119288E66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83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96AD-49B3-4BBF-A643-187E8883AB50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4C53-05B9-436A-8699-420A3A0CF1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4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8065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0616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674D-41FF-45AC-AEA5-0848BFC086BA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461D-47EF-4E23-9071-32633C9126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27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327C-0C4D-4A25-8309-828F9478361B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6F074-BB29-4186-B389-B1EA1BFEA4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39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DC29-909A-40A5-8F7D-E6D71389FDA7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9FD96-9DE4-4E39-BAE8-2717F96400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909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0FC0-5E1C-4A3F-BA1B-9290B5E9E215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C178-DA1A-40F4-A270-B506BCE48B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94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86C7-0CBC-4717-A2DE-AB04430FE1DC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D9DF1-3199-4949-8797-E727A118DE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51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3437-AC9E-41AC-9873-D75DC92BC69E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26B5-5FF2-410A-9678-4089F36EF4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9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8938-70C3-457D-A3BB-82EDBD2EA801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1F658-1150-4317-8CB7-B76741AC0B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80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D21080-8A2E-4AB1-9E24-15B12875E72B}" type="datetimeFigureOut">
              <a:rPr lang="ja-JP" altLang="en-US"/>
              <a:pPr>
                <a:defRPr/>
              </a:pPr>
              <a:t>2025/2/12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A5F0297A-9494-4F23-8606-1A8CEB8FBB9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725341" y="3749278"/>
            <a:ext cx="475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電流の向きにも、磁界の向きにも垂直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1345406" y="951310"/>
            <a:ext cx="344261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・電流が流れている</a:t>
            </a:r>
            <a:endParaRPr lang="en-US" altLang="ja-JP" sz="3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　</a:t>
            </a:r>
            <a:r>
              <a:rPr lang="ja-JP" altLang="en-US" sz="3000">
                <a:solidFill>
                  <a:srgbClr val="000000"/>
                </a:solidFill>
              </a:rPr>
              <a:t>導線は、磁界</a:t>
            </a:r>
            <a:r>
              <a:rPr lang="ja-JP" altLang="en-US" sz="3000" dirty="0">
                <a:solidFill>
                  <a:srgbClr val="000000"/>
                </a:solidFill>
              </a:rPr>
              <a:t>から</a:t>
            </a:r>
            <a:endParaRPr lang="en-US" altLang="ja-JP" sz="3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　力を受けて動く。</a:t>
            </a: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354931" y="3327797"/>
            <a:ext cx="18565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>
                <a:solidFill>
                  <a:srgbClr val="000000"/>
                </a:solidFill>
              </a:rPr>
              <a:t>・力の向き</a:t>
            </a:r>
            <a:endParaRPr lang="ja-JP" altLang="en-US" sz="1800"/>
          </a:p>
        </p:txBody>
      </p:sp>
      <p:pic>
        <p:nvPicPr>
          <p:cNvPr id="3077" name="Picture 2" descr="J:\理科\デジタル板書例\図版発注\２年大日\jpg_大日２年\jpg\2-D-113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53" y="951310"/>
            <a:ext cx="298489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277541" y="195263"/>
            <a:ext cx="4913709" cy="43219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000" dirty="0">
                <a:cs typeface="+mn-cs"/>
              </a:rPr>
              <a:t>●電流が磁界から受ける力</a:t>
            </a:r>
          </a:p>
        </p:txBody>
      </p:sp>
      <p:sp>
        <p:nvSpPr>
          <p:cNvPr id="11" name="右矢印 10"/>
          <p:cNvSpPr/>
          <p:nvPr/>
        </p:nvSpPr>
        <p:spPr>
          <a:xfrm>
            <a:off x="2131219" y="3975498"/>
            <a:ext cx="602456" cy="1071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1"/>
          <p:cNvSpPr>
            <a:spLocks noChangeArrowheads="1"/>
          </p:cNvSpPr>
          <p:nvPr/>
        </p:nvSpPr>
        <p:spPr bwMode="auto">
          <a:xfrm>
            <a:off x="1313260" y="254794"/>
            <a:ext cx="43838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1950">
                <a:solidFill>
                  <a:srgbClr val="000000"/>
                </a:solidFill>
              </a:rPr>
              <a:t>●電流が磁界から受ける力</a:t>
            </a:r>
          </a:p>
        </p:txBody>
      </p:sp>
      <p:pic>
        <p:nvPicPr>
          <p:cNvPr id="5123" name="Picture 2" descr="J:\理科\デジタル板書例\図版発注\２年大日\jpg_大日２年\jpg\2-D-113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3" y="792957"/>
            <a:ext cx="3224213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J:\理科\デジタル板書例\図版発注\２年大日\jpg_大日２年\jpg\2-D-113-0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5" y="808435"/>
            <a:ext cx="2338388" cy="26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:\理科\デジタル板書例\図版発注\２年大日\jpg_大日２年\jpg\2-D-113-02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5" y="808435"/>
            <a:ext cx="2346722" cy="266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656160" y="3926681"/>
            <a:ext cx="2936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>
                <a:solidFill>
                  <a:srgbClr val="000000"/>
                </a:solidFill>
              </a:rPr>
              <a:t>・電流の向きを逆</a:t>
            </a:r>
          </a:p>
        </p:txBody>
      </p:sp>
      <p:sp>
        <p:nvSpPr>
          <p:cNvPr id="8" name="右矢印 7"/>
          <p:cNvSpPr/>
          <p:nvPr/>
        </p:nvSpPr>
        <p:spPr>
          <a:xfrm>
            <a:off x="4561285" y="4151710"/>
            <a:ext cx="406003" cy="79772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967288" y="3926681"/>
            <a:ext cx="25122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>
                <a:solidFill>
                  <a:srgbClr val="0070C0"/>
                </a:solidFill>
              </a:rPr>
              <a:t>力の向きが逆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1"/>
          <p:cNvSpPr>
            <a:spLocks noChangeArrowheads="1"/>
          </p:cNvSpPr>
          <p:nvPr/>
        </p:nvSpPr>
        <p:spPr bwMode="auto">
          <a:xfrm>
            <a:off x="1313260" y="254794"/>
            <a:ext cx="43838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1950">
                <a:solidFill>
                  <a:srgbClr val="000000"/>
                </a:solidFill>
              </a:rPr>
              <a:t>●電流が磁界から受ける力</a:t>
            </a:r>
          </a:p>
        </p:txBody>
      </p:sp>
      <p:pic>
        <p:nvPicPr>
          <p:cNvPr id="6147" name="Picture 2" descr="J:\理科\デジタル板書例\図版発注\２年大日\jpg_大日２年\jpg\2-D-113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37022"/>
            <a:ext cx="317896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:\理科\デジタル板書例\図版発注\２年\jpg_大日２年三校\jpg\2-D-113-02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951310"/>
            <a:ext cx="2314575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:\理科\デジタル板書例\図版発注\２年\jpg_大日２年三校\jpg\2-D-113-02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941785"/>
            <a:ext cx="2321719" cy="263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635919" y="4056460"/>
            <a:ext cx="2936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>
                <a:solidFill>
                  <a:srgbClr val="000000"/>
                </a:solidFill>
              </a:rPr>
              <a:t>・磁界の向きを逆</a:t>
            </a:r>
          </a:p>
        </p:txBody>
      </p:sp>
      <p:sp>
        <p:nvSpPr>
          <p:cNvPr id="7" name="右矢印 6"/>
          <p:cNvSpPr/>
          <p:nvPr/>
        </p:nvSpPr>
        <p:spPr>
          <a:xfrm>
            <a:off x="4494610" y="4295776"/>
            <a:ext cx="406003" cy="79772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900613" y="4070747"/>
            <a:ext cx="25122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>
                <a:solidFill>
                  <a:srgbClr val="0070C0"/>
                </a:solidFill>
              </a:rPr>
              <a:t>力の向きが逆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正方形/長方形 11"/>
          <p:cNvSpPr>
            <a:spLocks noChangeArrowheads="1"/>
          </p:cNvSpPr>
          <p:nvPr/>
        </p:nvSpPr>
        <p:spPr bwMode="auto">
          <a:xfrm>
            <a:off x="1313260" y="254794"/>
            <a:ext cx="43838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1950">
                <a:solidFill>
                  <a:srgbClr val="000000"/>
                </a:solidFill>
              </a:rPr>
              <a:t>●電流が磁界から受ける力</a:t>
            </a:r>
          </a:p>
        </p:txBody>
      </p:sp>
      <p:pic>
        <p:nvPicPr>
          <p:cNvPr id="7171" name="Picture 2" descr="J:\理科\デジタル板書例\図版発注\２年大日\jpg_大日２年\jpg\2-D-113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98910"/>
            <a:ext cx="318016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:\理科\デジタル板書例\図版発注\0123\0123\（大日２年）\2-D-113-02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66" y="784622"/>
            <a:ext cx="2399109" cy="27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J:\理科\デジタル板書例\図版発注\２年\jpg_大日２年三校\jpg\2-D-113-02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66" y="787004"/>
            <a:ext cx="239910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263311" y="3935850"/>
            <a:ext cx="3429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・電流を大きくしたり、</a:t>
            </a:r>
            <a:endParaRPr lang="en-US" altLang="ja-JP" sz="3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ja-JP" sz="3000" dirty="0">
                <a:solidFill>
                  <a:srgbClr val="000000"/>
                </a:solidFill>
              </a:rPr>
              <a:t>  </a:t>
            </a:r>
            <a:r>
              <a:rPr lang="ja-JP" altLang="en-US" sz="3000" dirty="0">
                <a:solidFill>
                  <a:srgbClr val="000000"/>
                </a:solidFill>
              </a:rPr>
              <a:t>磁界を強くしたする。</a:t>
            </a:r>
          </a:p>
        </p:txBody>
      </p:sp>
      <p:sp>
        <p:nvSpPr>
          <p:cNvPr id="8" name="右矢印 7"/>
          <p:cNvSpPr/>
          <p:nvPr/>
        </p:nvSpPr>
        <p:spPr>
          <a:xfrm>
            <a:off x="4719637" y="4410076"/>
            <a:ext cx="406004" cy="79772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5149454" y="4175522"/>
            <a:ext cx="2763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70C0"/>
                </a:solidFill>
              </a:rPr>
              <a:t>力が大きくなる。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473994" y="937022"/>
            <a:ext cx="3842147" cy="4321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3000">
                <a:latin typeface="ＭＳ Ｐゴシック" panose="020B0600070205080204" pitchFamily="50" charset="-128"/>
              </a:rPr>
              <a:t>●モーターのしくみ</a:t>
            </a:r>
            <a:r>
              <a:rPr lang="en-US" altLang="ja-JP" sz="3000">
                <a:latin typeface="ＭＳ Ｐゴシック" panose="020B0600070205080204" pitchFamily="50" charset="-128"/>
              </a:rPr>
              <a:t>…</a:t>
            </a: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1643062" y="2016919"/>
            <a:ext cx="59686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電流が磁界から受ける力を利用して、</a:t>
            </a:r>
            <a:endParaRPr lang="en-US" altLang="ja-JP" sz="3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</a:rPr>
              <a:t>連続的に回転する。</a:t>
            </a:r>
            <a:endParaRPr lang="en-US" altLang="ja-JP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27584" y="3165873"/>
            <a:ext cx="2632373" cy="167401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100" dirty="0">
                <a:solidFill>
                  <a:srgbClr val="000000"/>
                </a:solidFill>
              </a:rPr>
              <a:t>コイルを磁石と反対側の上から見たとき、電流はいつも上側が左向き、下側が右向きになる。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767138" y="4300537"/>
            <a:ext cx="4013597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コイルは同じ向きに回転し続ける。</a:t>
            </a: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780235" y="3625453"/>
            <a:ext cx="3492103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100" dirty="0">
                <a:solidFill>
                  <a:srgbClr val="000000"/>
                </a:solidFill>
              </a:rPr>
              <a:t>電流の向き　ｄ → ｃ、ｂ → ａ</a:t>
            </a: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3533774" y="2932510"/>
            <a:ext cx="4710633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100" dirty="0">
                <a:solidFill>
                  <a:srgbClr val="000000"/>
                </a:solidFill>
              </a:rPr>
              <a:t>整流子により電流の向きが逆になる。</a:t>
            </a: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4439841" y="2466975"/>
            <a:ext cx="19514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100" dirty="0">
                <a:solidFill>
                  <a:srgbClr val="000000"/>
                </a:solidFill>
              </a:rPr>
              <a:t>(</a:t>
            </a:r>
            <a:r>
              <a:rPr lang="ja-JP" altLang="en-US" sz="2100" dirty="0">
                <a:solidFill>
                  <a:srgbClr val="000000"/>
                </a:solidFill>
              </a:rPr>
              <a:t>半回転する</a:t>
            </a:r>
            <a:r>
              <a:rPr lang="en-US" altLang="ja-JP" sz="21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555208" y="2034778"/>
            <a:ext cx="4689200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000000"/>
                </a:solidFill>
              </a:rPr>
              <a:t>力を受け，コイルが　　　の向きに回転 </a:t>
            </a: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3769519" y="1364456"/>
            <a:ext cx="3423047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100" dirty="0">
                <a:solidFill>
                  <a:srgbClr val="000000"/>
                </a:solidFill>
              </a:rPr>
              <a:t>電流の向き　ａ → ｂ、ｃ → ｄ</a:t>
            </a:r>
          </a:p>
        </p:txBody>
      </p:sp>
      <p:sp>
        <p:nvSpPr>
          <p:cNvPr id="9225" name="正方形/長方形 11"/>
          <p:cNvSpPr>
            <a:spLocks noChangeArrowheads="1"/>
          </p:cNvSpPr>
          <p:nvPr/>
        </p:nvSpPr>
        <p:spPr bwMode="auto">
          <a:xfrm>
            <a:off x="3777853" y="465535"/>
            <a:ext cx="2613422" cy="4154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コイルに電流を流す。</a:t>
            </a:r>
          </a:p>
        </p:txBody>
      </p:sp>
      <p:sp>
        <p:nvSpPr>
          <p:cNvPr id="11" name="右矢印 10"/>
          <p:cNvSpPr/>
          <p:nvPr/>
        </p:nvSpPr>
        <p:spPr>
          <a:xfrm rot="5400000">
            <a:off x="4143970" y="1066205"/>
            <a:ext cx="463154" cy="69056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286250" y="1850232"/>
            <a:ext cx="189310" cy="79772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4195763" y="2626519"/>
            <a:ext cx="369094" cy="78581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5400000">
            <a:off x="4279107" y="3425428"/>
            <a:ext cx="189309" cy="79772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4263033" y="4103490"/>
            <a:ext cx="189310" cy="78581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9336278">
            <a:off x="3476997" y="3823615"/>
            <a:ext cx="320128" cy="76188"/>
          </a:xfrm>
          <a:prstGeom prst="rightArrow">
            <a:avLst>
              <a:gd name="adj1" fmla="val 22443"/>
              <a:gd name="adj2" fmla="val 119311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9232" name="Picture 21" descr="C:\Users\kimuyoshi\Desktop\お仕事\東書2年\jpg\2-D-113-05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789385"/>
            <a:ext cx="23050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:\Users\kimuyoshi\Desktop\お仕事\東書2年\jpg\2-D-113-05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789385"/>
            <a:ext cx="23050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C:\Users\kimuyoshi\Desktop\お仕事\東書2年\jpg\2-D-113-05T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789385"/>
            <a:ext cx="23050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C:\Users\kimuyoshi\Desktop\お仕事\東書2年\jpg\2-D-113-05T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789385"/>
            <a:ext cx="23050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 descr="C:\Users\kimuyoshi\Desktop\お仕事\東書2年\jpg\2-D-113-05T-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789385"/>
            <a:ext cx="23050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291829" y="195263"/>
            <a:ext cx="2924175" cy="43219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950" dirty="0">
                <a:latin typeface="+mn-ea"/>
                <a:cs typeface="+mn-cs"/>
              </a:rPr>
              <a:t>●モーターのしくみ</a:t>
            </a:r>
            <a:endParaRPr lang="en-US" altLang="ja-JP" dirty="0">
              <a:latin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+mn-ea"/>
              <a:cs typeface="+mn-cs"/>
            </a:endParaRPr>
          </a:p>
        </p:txBody>
      </p:sp>
      <p:grpSp>
        <p:nvGrpSpPr>
          <p:cNvPr id="17" name="グループ化 18"/>
          <p:cNvGrpSpPr>
            <a:grpSpLocks/>
          </p:cNvGrpSpPr>
          <p:nvPr/>
        </p:nvGrpSpPr>
        <p:grpSpPr bwMode="auto">
          <a:xfrm>
            <a:off x="3275857" y="1503760"/>
            <a:ext cx="478185" cy="1662113"/>
            <a:chOff x="2980721" y="1934101"/>
            <a:chExt cx="636430" cy="2581272"/>
          </a:xfrm>
        </p:grpSpPr>
        <p:sp>
          <p:nvSpPr>
            <p:cNvPr id="18" name="右矢印 17"/>
            <p:cNvSpPr/>
            <p:nvPr/>
          </p:nvSpPr>
          <p:spPr>
            <a:xfrm>
              <a:off x="3246345" y="1934101"/>
              <a:ext cx="370806" cy="107245"/>
            </a:xfrm>
            <a:prstGeom prst="rightArrow">
              <a:avLst>
                <a:gd name="adj1" fmla="val 22443"/>
                <a:gd name="adj2" fmla="val 119311"/>
              </a:avLst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9" name="直線コネクタ 18"/>
            <p:cNvCxnSpPr>
              <a:stCxn id="18" idx="1"/>
            </p:cNvCxnSpPr>
            <p:nvPr/>
          </p:nvCxnSpPr>
          <p:spPr>
            <a:xfrm flipH="1">
              <a:off x="2980721" y="1987723"/>
              <a:ext cx="265624" cy="25276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右矢印 25"/>
          <p:cNvSpPr/>
          <p:nvPr/>
        </p:nvSpPr>
        <p:spPr>
          <a:xfrm>
            <a:off x="5864613" y="2212240"/>
            <a:ext cx="422131" cy="69056"/>
          </a:xfrm>
          <a:prstGeom prst="rightArrow">
            <a:avLst>
              <a:gd name="adj1" fmla="val 22443"/>
              <a:gd name="adj2" fmla="val 119311"/>
            </a:avLst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291829" y="195263"/>
            <a:ext cx="2924175" cy="43219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950" dirty="0">
                <a:latin typeface="+mn-ea"/>
                <a:cs typeface="+mn-cs"/>
              </a:rPr>
              <a:t>●モーターのしくみ</a:t>
            </a:r>
            <a:endParaRPr lang="en-US" altLang="ja-JP" dirty="0">
              <a:latin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+mn-ea"/>
              <a:cs typeface="+mn-cs"/>
            </a:endParaRPr>
          </a:p>
        </p:txBody>
      </p:sp>
      <p:pic>
        <p:nvPicPr>
          <p:cNvPr id="10243" name="Picture 2" descr="C:\Documents and Settings\wicc\デスクトップ\新学社理科アニメーション\２年アニメ\113作業用\113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8422"/>
            <a:ext cx="4672013" cy="36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wicc\デスクトップ\新学社理科アニメーション\２年アニメ\113作業用\113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Documents and Settings\wicc\デスクトップ\新学社理科アニメーション\２年アニメ\113作業用\113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Documents and Settings\wicc\デスクトップ\新学社理科アニメーション\２年アニメ\113作業用\113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Documents and Settings\wicc\デスクトップ\新学社理科アニメーション\２年アニメ\113作業用\113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Documents and Settings\wicc\デスクトップ\新学社理科アニメーション\２年アニメ\113作業用\113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Documents and Settings\wicc\デスクトップ\新学社理科アニメーション\２年アニメ\113作業用\113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:\Documents and Settings\wicc\デスクトップ\新学社理科アニメーション\２年アニメ\113作業用\113-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C:\Documents and Settings\wicc\デスクトップ\新学社理科アニメーション\２年アニメ\113作業用\113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707232"/>
            <a:ext cx="4672013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3200" b="1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219</Words>
  <Application>Microsoft Office PowerPoint</Application>
  <PresentationFormat>画面に合わせる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64</cp:revision>
  <dcterms:created xsi:type="dcterms:W3CDTF">2013-06-27T04:29:04Z</dcterms:created>
  <dcterms:modified xsi:type="dcterms:W3CDTF">2025-02-12T04:01:44Z</dcterms:modified>
</cp:coreProperties>
</file>