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8" r:id="rId2"/>
    <p:sldId id="290" r:id="rId3"/>
  </p:sldIdLst>
  <p:sldSz cx="9144000" cy="5143500" type="screen16x9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野 遼太" initials="" lastIdx="1" clrIdx="0"/>
  <p:cmAuthor id="2" name="Ko Ba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FD166FC-DCD3-4F63-8A02-76346D64478C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8057EB8-0C0C-4B19-8606-C588EE8524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48CB6-81BD-4D9F-B898-CD9DB713EFD5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AB831-2F70-4D34-9F32-797B737444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99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5CFB8-1C25-4285-A78A-976A1A2AE7B3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87AA5-819D-4CF1-BD6F-45AF44D4AE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536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15ED-E464-4976-8182-DDCB4173A461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2817F-A4CE-4A39-AF45-20714A0018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674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95486"/>
            <a:ext cx="8229600" cy="480653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6999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0B1A1-6006-43D1-8699-127B1FA531FF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5F485-A64A-43A5-95F8-2E3947A48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108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4F545-478A-4766-92D4-C31C8D061CCA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81368-1AFC-469E-B92D-4252B8873A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70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E8CC4-77CA-4134-9CE1-F334D728D6D2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3B3D5-EF88-4A6D-A982-FD8F8F40EC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73770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FFB7F-2E17-43DA-831B-FEAF19B093B9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A600E-FCBA-4E29-A349-72F611A43E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3748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6BFF7-D5AC-42F3-93E8-BE66E6B44890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13FE2-B52F-4053-85D4-31F1699D2E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257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0489B-5B3F-490A-A748-46E65BB639EE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F0DC6-B0FE-4D5A-BC5D-A392E1588F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584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F3054-0729-40E6-AC31-3D55E7098295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C5B4-360B-4300-BEAA-55AD4D5477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0972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5ACA78C-C635-4ACD-BD4E-0F2D15508B36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638F764-FFE5-43BA-80BF-7462B65802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90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6858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0287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371600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547812" y="735807"/>
            <a:ext cx="2214563" cy="540544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ja-JP" sz="3000"/>
              <a:t>●</a:t>
            </a:r>
            <a:r>
              <a:rPr lang="ja-JP" altLang="en-US" sz="3000">
                <a:solidFill>
                  <a:srgbClr val="FF0000"/>
                </a:solidFill>
              </a:rPr>
              <a:t>電池</a:t>
            </a:r>
            <a:r>
              <a:rPr lang="en-US" altLang="ja-JP" sz="3000">
                <a:latin typeface="ＭＳ Ｐゴシック" panose="020B0600070205080204" pitchFamily="50" charset="-128"/>
              </a:rPr>
              <a:t>…</a:t>
            </a:r>
            <a:endParaRPr lang="ja-JP" altLang="en-US" sz="300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141935" y="1815704"/>
            <a:ext cx="518398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000" dirty="0">
                <a:latin typeface="Arial" panose="020B0604020202020204" pitchFamily="34" charset="0"/>
              </a:rPr>
              <a:t>化学エネルギーを電気エネ</a:t>
            </a:r>
            <a:endParaRPr lang="en-US" altLang="ja-JP" sz="3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000" dirty="0">
                <a:latin typeface="Arial" panose="020B0604020202020204" pitchFamily="34" charset="0"/>
              </a:rPr>
              <a:t>ルギーに変換してとり出す装置。</a:t>
            </a:r>
          </a:p>
        </p:txBody>
      </p:sp>
      <p:cxnSp>
        <p:nvCxnSpPr>
          <p:cNvPr id="3" name="直線コネクタ 2"/>
          <p:cNvCxnSpPr/>
          <p:nvPr/>
        </p:nvCxnSpPr>
        <p:spPr>
          <a:xfrm>
            <a:off x="2250282" y="2312194"/>
            <a:ext cx="24836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2165748" y="2733675"/>
            <a:ext cx="116443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V="1">
            <a:off x="5112544" y="2301479"/>
            <a:ext cx="1356122" cy="1071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3375422" y="1333500"/>
            <a:ext cx="0" cy="482204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375423" y="1333500"/>
            <a:ext cx="81081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>
            <a:spLocks noChangeArrowheads="1"/>
          </p:cNvSpPr>
          <p:nvPr/>
        </p:nvSpPr>
        <p:spPr bwMode="auto">
          <a:xfrm>
            <a:off x="4193381" y="837010"/>
            <a:ext cx="351115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3000">
                <a:solidFill>
                  <a:srgbClr val="0070C0"/>
                </a:solidFill>
                <a:latin typeface="Arial" panose="020B0604020202020204" pitchFamily="34" charset="0"/>
              </a:rPr>
              <a:t>物質がもともともっているエネルギー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3" y="1157288"/>
            <a:ext cx="6657975" cy="3093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363" y="3319463"/>
            <a:ext cx="383381" cy="372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コンテンツ プレースホルダー 1"/>
          <p:cNvSpPr txBox="1">
            <a:spLocks/>
          </p:cNvSpPr>
          <p:nvPr/>
        </p:nvSpPr>
        <p:spPr bwMode="auto">
          <a:xfrm>
            <a:off x="1459707" y="303610"/>
            <a:ext cx="3436144" cy="377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/>
              <a:t>●ダニエル電池のモデル</a:t>
            </a:r>
          </a:p>
        </p:txBody>
      </p:sp>
      <p:pic>
        <p:nvPicPr>
          <p:cNvPr id="5125" name="図 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97" y="2646760"/>
            <a:ext cx="8858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7" name="図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172" y="3039666"/>
            <a:ext cx="714375" cy="607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グループ化 26"/>
          <p:cNvGrpSpPr>
            <a:grpSpLocks/>
          </p:cNvGrpSpPr>
          <p:nvPr/>
        </p:nvGrpSpPr>
        <p:grpSpPr bwMode="auto">
          <a:xfrm>
            <a:off x="443205" y="2911078"/>
            <a:ext cx="2363390" cy="1877616"/>
            <a:chOff x="488561" y="5202805"/>
            <a:chExt cx="2349071" cy="2505701"/>
          </a:xfrm>
        </p:grpSpPr>
        <p:grpSp>
          <p:nvGrpSpPr>
            <p:cNvPr id="3" name="グループ化 24"/>
            <p:cNvGrpSpPr>
              <a:grpSpLocks/>
            </p:cNvGrpSpPr>
            <p:nvPr/>
          </p:nvGrpSpPr>
          <p:grpSpPr bwMode="auto">
            <a:xfrm>
              <a:off x="488561" y="5202805"/>
              <a:ext cx="2349071" cy="2505701"/>
              <a:chOff x="213816" y="3215043"/>
              <a:chExt cx="2349199" cy="3128119"/>
            </a:xfrm>
          </p:grpSpPr>
          <p:sp>
            <p:nvSpPr>
              <p:cNvPr id="61" name="四角形吹き出し 60"/>
              <p:cNvSpPr/>
              <p:nvPr/>
            </p:nvSpPr>
            <p:spPr>
              <a:xfrm>
                <a:off x="213816" y="3215043"/>
                <a:ext cx="2349199" cy="3128119"/>
              </a:xfrm>
              <a:prstGeom prst="wedgeRectCallout">
                <a:avLst>
                  <a:gd name="adj1" fmla="val 62924"/>
                  <a:gd name="adj2" fmla="val -43779"/>
                </a:avLst>
              </a:prstGeom>
              <a:solidFill>
                <a:schemeClr val="bg1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fontAlgn="auto" hangingPunct="1">
                  <a:spcBef>
                    <a:spcPct val="20000"/>
                  </a:spcBef>
                  <a:spcAft>
                    <a:spcPts val="0"/>
                  </a:spcAft>
                  <a:defRPr/>
                </a:pPr>
                <a:r>
                  <a:rPr lang="ja-JP" altLang="en-US" sz="1725" dirty="0">
                    <a:solidFill>
                      <a:prstClr val="black"/>
                    </a:solidFill>
                  </a:rPr>
                  <a:t>亜鉛原子が電子を２個失う　  </a:t>
                </a:r>
                <a:endParaRPr lang="en-US" altLang="ja-JP" sz="1725" dirty="0">
                  <a:solidFill>
                    <a:prstClr val="black"/>
                  </a:solidFill>
                </a:endParaRPr>
              </a:p>
              <a:p>
                <a:pPr eaLnBrk="1" fontAlgn="auto" hangingPunct="1">
                  <a:spcBef>
                    <a:spcPct val="20000"/>
                  </a:spcBef>
                  <a:spcAft>
                    <a:spcPts val="0"/>
                  </a:spcAft>
                  <a:defRPr/>
                </a:pPr>
                <a:r>
                  <a:rPr lang="ja-JP" altLang="en-US" sz="1725" dirty="0">
                    <a:solidFill>
                      <a:prstClr val="black"/>
                    </a:solidFill>
                  </a:rPr>
                  <a:t> 　　亜鉛イオンになる</a:t>
                </a:r>
                <a:endParaRPr lang="en-US" altLang="ja-JP" sz="1725" dirty="0">
                  <a:solidFill>
                    <a:prstClr val="black"/>
                  </a:solidFill>
                </a:endParaRPr>
              </a:p>
              <a:p>
                <a:pPr eaLnBrk="1" fontAlgn="auto" hangingPunct="1">
                  <a:spcBef>
                    <a:spcPct val="20000"/>
                  </a:spcBef>
                  <a:spcAft>
                    <a:spcPts val="0"/>
                  </a:spcAft>
                  <a:defRPr/>
                </a:pPr>
                <a:r>
                  <a:rPr lang="ja-JP" altLang="en-US" sz="1725" dirty="0">
                    <a:solidFill>
                      <a:prstClr val="black"/>
                    </a:solidFill>
                  </a:rPr>
                  <a:t>　 </a:t>
                </a:r>
                <a:r>
                  <a:rPr lang="en-US" altLang="ja-JP" sz="1725" dirty="0">
                    <a:solidFill>
                      <a:prstClr val="black"/>
                    </a:solidFill>
                  </a:rPr>
                  <a:t>Zn</a:t>
                </a:r>
                <a:r>
                  <a:rPr lang="ja-JP" altLang="en-US" sz="1725" dirty="0">
                    <a:solidFill>
                      <a:prstClr val="black"/>
                    </a:solidFill>
                  </a:rPr>
                  <a:t>　　</a:t>
                </a:r>
                <a:r>
                  <a:rPr lang="en-US" altLang="ja-JP" sz="1725" dirty="0">
                    <a:solidFill>
                      <a:prstClr val="black"/>
                    </a:solidFill>
                  </a:rPr>
                  <a:t>Zn</a:t>
                </a:r>
                <a:r>
                  <a:rPr lang="en-US" altLang="ja-JP" sz="1725" baseline="30000" dirty="0">
                    <a:solidFill>
                      <a:prstClr val="black"/>
                    </a:solidFill>
                  </a:rPr>
                  <a:t>2+</a:t>
                </a:r>
                <a:r>
                  <a:rPr lang="ja-JP" altLang="en-US" sz="1725" dirty="0">
                    <a:solidFill>
                      <a:prstClr val="black"/>
                    </a:solidFill>
                  </a:rPr>
                  <a:t>＋</a:t>
                </a:r>
              </a:p>
            </p:txBody>
          </p:sp>
          <p:sp>
            <p:nvSpPr>
              <p:cNvPr id="63" name="右矢印 62"/>
              <p:cNvSpPr/>
              <p:nvPr/>
            </p:nvSpPr>
            <p:spPr>
              <a:xfrm>
                <a:off x="366791" y="4939937"/>
                <a:ext cx="236508" cy="95212"/>
              </a:xfrm>
              <a:prstGeom prst="rightArrow">
                <a:avLst>
                  <a:gd name="adj1" fmla="val 22443"/>
                  <a:gd name="adj2" fmla="val 119311"/>
                </a:avLst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 sz="2400"/>
              </a:p>
            </p:txBody>
          </p:sp>
          <p:sp>
            <p:nvSpPr>
              <p:cNvPr id="64" name="右矢印 63"/>
              <p:cNvSpPr/>
              <p:nvPr/>
            </p:nvSpPr>
            <p:spPr>
              <a:xfrm>
                <a:off x="728161" y="5463641"/>
                <a:ext cx="215245" cy="105132"/>
              </a:xfrm>
              <a:prstGeom prst="rightArrow">
                <a:avLst>
                  <a:gd name="adj1" fmla="val 22443"/>
                  <a:gd name="adj2" fmla="val 119311"/>
                </a:avLst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 sz="2400"/>
              </a:p>
            </p:txBody>
          </p:sp>
        </p:grpSp>
        <p:grpSp>
          <p:nvGrpSpPr>
            <p:cNvPr id="5139" name="グループ化 24"/>
            <p:cNvGrpSpPr>
              <a:grpSpLocks/>
            </p:cNvGrpSpPr>
            <p:nvPr/>
          </p:nvGrpSpPr>
          <p:grpSpPr bwMode="auto">
            <a:xfrm>
              <a:off x="2084866" y="6850076"/>
              <a:ext cx="700325" cy="476250"/>
              <a:chOff x="2102973" y="6922503"/>
              <a:chExt cx="700325" cy="476250"/>
            </a:xfrm>
          </p:grpSpPr>
          <p:pic>
            <p:nvPicPr>
              <p:cNvPr id="5140" name="図 67"/>
              <p:cNvPicPr>
                <a:picLocks noChangeAspect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02973" y="6922503"/>
                <a:ext cx="411495" cy="476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41" name="図 11"/>
              <p:cNvPicPr>
                <a:picLocks noChangeAspect="1"/>
              </p:cNvPicPr>
              <p:nvPr/>
            </p:nvPicPr>
            <p:blipFill rotWithShape="1"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753" t="3009"/>
              <a:stretch/>
            </p:blipFill>
            <p:spPr bwMode="auto">
              <a:xfrm>
                <a:off x="2452512" y="6936836"/>
                <a:ext cx="350786" cy="4619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5126" name="図 74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122" y="2726531"/>
            <a:ext cx="3714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図 75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344" y="2907506"/>
            <a:ext cx="3714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フリーフォーム 29"/>
          <p:cNvSpPr/>
          <p:nvPr/>
        </p:nvSpPr>
        <p:spPr>
          <a:xfrm>
            <a:off x="3389710" y="3487342"/>
            <a:ext cx="294084" cy="115490"/>
          </a:xfrm>
          <a:custGeom>
            <a:avLst/>
            <a:gdLst>
              <a:gd name="connsiteX0" fmla="*/ 0 w 394448"/>
              <a:gd name="connsiteY0" fmla="*/ 0 h 237446"/>
              <a:gd name="connsiteX1" fmla="*/ 188259 w 394448"/>
              <a:gd name="connsiteY1" fmla="*/ 206188 h 237446"/>
              <a:gd name="connsiteX2" fmla="*/ 394448 w 394448"/>
              <a:gd name="connsiteY2" fmla="*/ 233082 h 237446"/>
              <a:gd name="connsiteX0" fmla="*/ 0 w 546848"/>
              <a:gd name="connsiteY0" fmla="*/ 0 h 244641"/>
              <a:gd name="connsiteX1" fmla="*/ 188259 w 546848"/>
              <a:gd name="connsiteY1" fmla="*/ 206188 h 244641"/>
              <a:gd name="connsiteX2" fmla="*/ 546848 w 546848"/>
              <a:gd name="connsiteY2" fmla="*/ 242046 h 244641"/>
              <a:gd name="connsiteX0" fmla="*/ 0 w 546848"/>
              <a:gd name="connsiteY0" fmla="*/ 0 h 243602"/>
              <a:gd name="connsiteX1" fmla="*/ 152400 w 546848"/>
              <a:gd name="connsiteY1" fmla="*/ 197223 h 243602"/>
              <a:gd name="connsiteX2" fmla="*/ 546848 w 546848"/>
              <a:gd name="connsiteY2" fmla="*/ 242046 h 243602"/>
              <a:gd name="connsiteX0" fmla="*/ 0 w 537883"/>
              <a:gd name="connsiteY0" fmla="*/ 0 h 261771"/>
              <a:gd name="connsiteX1" fmla="*/ 143435 w 537883"/>
              <a:gd name="connsiteY1" fmla="*/ 215152 h 261771"/>
              <a:gd name="connsiteX2" fmla="*/ 537883 w 537883"/>
              <a:gd name="connsiteY2" fmla="*/ 259975 h 261771"/>
              <a:gd name="connsiteX0" fmla="*/ 1115 w 538998"/>
              <a:gd name="connsiteY0" fmla="*/ 0 h 261771"/>
              <a:gd name="connsiteX1" fmla="*/ 144550 w 538998"/>
              <a:gd name="connsiteY1" fmla="*/ 215152 h 261771"/>
              <a:gd name="connsiteX2" fmla="*/ 538998 w 538998"/>
              <a:gd name="connsiteY2" fmla="*/ 259975 h 261771"/>
              <a:gd name="connsiteX0" fmla="*/ 1115 w 538998"/>
              <a:gd name="connsiteY0" fmla="*/ 0 h 261771"/>
              <a:gd name="connsiteX1" fmla="*/ 144550 w 538998"/>
              <a:gd name="connsiteY1" fmla="*/ 215152 h 261771"/>
              <a:gd name="connsiteX2" fmla="*/ 538998 w 538998"/>
              <a:gd name="connsiteY2" fmla="*/ 259975 h 261771"/>
              <a:gd name="connsiteX0" fmla="*/ 5986 w 543869"/>
              <a:gd name="connsiteY0" fmla="*/ 0 h 269813"/>
              <a:gd name="connsiteX1" fmla="*/ 149421 w 543869"/>
              <a:gd name="connsiteY1" fmla="*/ 215152 h 269813"/>
              <a:gd name="connsiteX2" fmla="*/ 543869 w 543869"/>
              <a:gd name="connsiteY2" fmla="*/ 259975 h 269813"/>
              <a:gd name="connsiteX0" fmla="*/ 1677 w 539560"/>
              <a:gd name="connsiteY0" fmla="*/ 0 h 264632"/>
              <a:gd name="connsiteX1" fmla="*/ 145112 w 539560"/>
              <a:gd name="connsiteY1" fmla="*/ 215152 h 264632"/>
              <a:gd name="connsiteX2" fmla="*/ 539560 w 539560"/>
              <a:gd name="connsiteY2" fmla="*/ 259975 h 264632"/>
              <a:gd name="connsiteX0" fmla="*/ 827 w 377345"/>
              <a:gd name="connsiteY0" fmla="*/ 0 h 261771"/>
              <a:gd name="connsiteX1" fmla="*/ 144262 w 377345"/>
              <a:gd name="connsiteY1" fmla="*/ 215152 h 261771"/>
              <a:gd name="connsiteX2" fmla="*/ 377345 w 377345"/>
              <a:gd name="connsiteY2" fmla="*/ 259975 h 261771"/>
              <a:gd name="connsiteX0" fmla="*/ 827 w 377345"/>
              <a:gd name="connsiteY0" fmla="*/ 0 h 223216"/>
              <a:gd name="connsiteX1" fmla="*/ 144262 w 377345"/>
              <a:gd name="connsiteY1" fmla="*/ 177052 h 223216"/>
              <a:gd name="connsiteX2" fmla="*/ 377345 w 377345"/>
              <a:gd name="connsiteY2" fmla="*/ 221875 h 223216"/>
              <a:gd name="connsiteX0" fmla="*/ 873 w 371041"/>
              <a:gd name="connsiteY0" fmla="*/ 0 h 184824"/>
              <a:gd name="connsiteX1" fmla="*/ 137958 w 371041"/>
              <a:gd name="connsiteY1" fmla="*/ 138952 h 184824"/>
              <a:gd name="connsiteX2" fmla="*/ 371041 w 371041"/>
              <a:gd name="connsiteY2" fmla="*/ 183775 h 184824"/>
              <a:gd name="connsiteX0" fmla="*/ 765 w 386808"/>
              <a:gd name="connsiteY0" fmla="*/ 0 h 252112"/>
              <a:gd name="connsiteX1" fmla="*/ 153725 w 386808"/>
              <a:gd name="connsiteY1" fmla="*/ 205627 h 252112"/>
              <a:gd name="connsiteX2" fmla="*/ 386808 w 386808"/>
              <a:gd name="connsiteY2" fmla="*/ 250450 h 252112"/>
              <a:gd name="connsiteX0" fmla="*/ 873 w 371041"/>
              <a:gd name="connsiteY0" fmla="*/ 0 h 172050"/>
              <a:gd name="connsiteX1" fmla="*/ 137958 w 371041"/>
              <a:gd name="connsiteY1" fmla="*/ 126252 h 172050"/>
              <a:gd name="connsiteX2" fmla="*/ 371041 w 371041"/>
              <a:gd name="connsiteY2" fmla="*/ 171075 h 172050"/>
              <a:gd name="connsiteX0" fmla="*/ 873 w 371041"/>
              <a:gd name="connsiteY0" fmla="*/ 0 h 172050"/>
              <a:gd name="connsiteX1" fmla="*/ 137958 w 371041"/>
              <a:gd name="connsiteY1" fmla="*/ 126252 h 172050"/>
              <a:gd name="connsiteX2" fmla="*/ 371041 w 371041"/>
              <a:gd name="connsiteY2" fmla="*/ 171075 h 172050"/>
              <a:gd name="connsiteX0" fmla="*/ 0 w 370168"/>
              <a:gd name="connsiteY0" fmla="*/ 0 h 172050"/>
              <a:gd name="connsiteX1" fmla="*/ 137085 w 370168"/>
              <a:gd name="connsiteY1" fmla="*/ 126252 h 172050"/>
              <a:gd name="connsiteX2" fmla="*/ 370168 w 370168"/>
              <a:gd name="connsiteY2" fmla="*/ 171075 h 172050"/>
              <a:gd name="connsiteX0" fmla="*/ 0 w 392393"/>
              <a:gd name="connsiteY0" fmla="*/ 0 h 184824"/>
              <a:gd name="connsiteX1" fmla="*/ 159310 w 392393"/>
              <a:gd name="connsiteY1" fmla="*/ 138952 h 184824"/>
              <a:gd name="connsiteX2" fmla="*/ 392393 w 392393"/>
              <a:gd name="connsiteY2" fmla="*/ 183775 h 184824"/>
              <a:gd name="connsiteX0" fmla="*/ 0 w 392393"/>
              <a:gd name="connsiteY0" fmla="*/ 0 h 184824"/>
              <a:gd name="connsiteX1" fmla="*/ 159310 w 392393"/>
              <a:gd name="connsiteY1" fmla="*/ 138952 h 184824"/>
              <a:gd name="connsiteX2" fmla="*/ 392393 w 392393"/>
              <a:gd name="connsiteY2" fmla="*/ 183775 h 184824"/>
              <a:gd name="connsiteX0" fmla="*/ 0 w 392393"/>
              <a:gd name="connsiteY0" fmla="*/ 0 h 184824"/>
              <a:gd name="connsiteX1" fmla="*/ 159310 w 392393"/>
              <a:gd name="connsiteY1" fmla="*/ 138952 h 184824"/>
              <a:gd name="connsiteX2" fmla="*/ 392393 w 392393"/>
              <a:gd name="connsiteY2" fmla="*/ 183775 h 184824"/>
              <a:gd name="connsiteX0" fmla="*/ 0 w 392393"/>
              <a:gd name="connsiteY0" fmla="*/ 0 h 184824"/>
              <a:gd name="connsiteX1" fmla="*/ 159310 w 392393"/>
              <a:gd name="connsiteY1" fmla="*/ 138952 h 184824"/>
              <a:gd name="connsiteX2" fmla="*/ 392393 w 392393"/>
              <a:gd name="connsiteY2" fmla="*/ 183775 h 184824"/>
              <a:gd name="connsiteX0" fmla="*/ 0 w 392393"/>
              <a:gd name="connsiteY0" fmla="*/ 0 h 152906"/>
              <a:gd name="connsiteX1" fmla="*/ 159310 w 392393"/>
              <a:gd name="connsiteY1" fmla="*/ 107202 h 152906"/>
              <a:gd name="connsiteX2" fmla="*/ 392393 w 392393"/>
              <a:gd name="connsiteY2" fmla="*/ 152025 h 152906"/>
              <a:gd name="connsiteX0" fmla="*/ 0 w 392393"/>
              <a:gd name="connsiteY0" fmla="*/ 0 h 152906"/>
              <a:gd name="connsiteX1" fmla="*/ 159310 w 392393"/>
              <a:gd name="connsiteY1" fmla="*/ 107202 h 152906"/>
              <a:gd name="connsiteX2" fmla="*/ 392393 w 392393"/>
              <a:gd name="connsiteY2" fmla="*/ 152025 h 152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2393" h="152906">
                <a:moveTo>
                  <a:pt x="0" y="0"/>
                </a:moveTo>
                <a:cubicBezTo>
                  <a:pt x="65742" y="62753"/>
                  <a:pt x="93911" y="81865"/>
                  <a:pt x="159310" y="107202"/>
                </a:cubicBezTo>
                <a:cubicBezTo>
                  <a:pt x="224709" y="132539"/>
                  <a:pt x="322169" y="158001"/>
                  <a:pt x="392393" y="152025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none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9" name="四角形吹き出し 18"/>
          <p:cNvSpPr/>
          <p:nvPr/>
        </p:nvSpPr>
        <p:spPr>
          <a:xfrm>
            <a:off x="5479256" y="196454"/>
            <a:ext cx="2837160" cy="702469"/>
          </a:xfrm>
          <a:prstGeom prst="wedgeRectCallout">
            <a:avLst>
              <a:gd name="adj1" fmla="val -36182"/>
              <a:gd name="adj2" fmla="val 110731"/>
            </a:avLst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00"/>
                </a:solidFill>
              </a:rPr>
              <a:t>電子の移動の向き</a:t>
            </a:r>
            <a:endParaRPr lang="en-US" altLang="ja-JP" dirty="0">
              <a:solidFill>
                <a:srgbClr val="00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00"/>
                </a:solidFill>
              </a:rPr>
              <a:t>　　　　電流の向き</a:t>
            </a:r>
          </a:p>
        </p:txBody>
      </p:sp>
      <p:grpSp>
        <p:nvGrpSpPr>
          <p:cNvPr id="20" name="グループ化 26"/>
          <p:cNvGrpSpPr>
            <a:grpSpLocks/>
          </p:cNvGrpSpPr>
          <p:nvPr/>
        </p:nvGrpSpPr>
        <p:grpSpPr bwMode="auto">
          <a:xfrm>
            <a:off x="4572001" y="4255294"/>
            <a:ext cx="3155156" cy="691754"/>
            <a:chOff x="3924489" y="5989106"/>
            <a:chExt cx="4207862" cy="923001"/>
          </a:xfrm>
        </p:grpSpPr>
        <p:sp>
          <p:nvSpPr>
            <p:cNvPr id="21" name="四角形吹き出し 20"/>
            <p:cNvSpPr/>
            <p:nvPr/>
          </p:nvSpPr>
          <p:spPr>
            <a:xfrm>
              <a:off x="3924489" y="5989106"/>
              <a:ext cx="4207862" cy="923001"/>
            </a:xfrm>
            <a:prstGeom prst="wedgeRectCallout">
              <a:avLst>
                <a:gd name="adj1" fmla="val -3375"/>
                <a:gd name="adj2" fmla="val -187831"/>
              </a:avLst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>
                  <a:solidFill>
                    <a:srgbClr val="000000"/>
                  </a:solidFill>
                </a:rPr>
                <a:t>銅イオンが電子を２個受けとる</a:t>
              </a:r>
              <a:endParaRPr lang="en-US" altLang="ja-JP" dirty="0">
                <a:solidFill>
                  <a:srgbClr val="000000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dirty="0">
                  <a:solidFill>
                    <a:srgbClr val="000000"/>
                  </a:solidFill>
                </a:rPr>
                <a:t>　　　銅原子になる。</a:t>
              </a:r>
              <a:endParaRPr lang="en-US" altLang="ja-JP" dirty="0">
                <a:solidFill>
                  <a:srgbClr val="000000"/>
                </a:solidFill>
              </a:endParaRPr>
            </a:p>
          </p:txBody>
        </p:sp>
        <p:sp>
          <p:nvSpPr>
            <p:cNvPr id="22" name="右矢印 21"/>
            <p:cNvSpPr/>
            <p:nvPr/>
          </p:nvSpPr>
          <p:spPr>
            <a:xfrm>
              <a:off x="4724777" y="6594379"/>
              <a:ext cx="503356" cy="106438"/>
            </a:xfrm>
            <a:prstGeom prst="rightArrow">
              <a:avLst>
                <a:gd name="adj1" fmla="val 22443"/>
                <a:gd name="adj2" fmla="val 119311"/>
              </a:avLst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2400"/>
            </a:p>
          </p:txBody>
        </p:sp>
      </p:grpSp>
      <p:pic>
        <p:nvPicPr>
          <p:cNvPr id="5138" name="図 9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691" y="3233738"/>
            <a:ext cx="627459" cy="550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図 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794" y="2132410"/>
            <a:ext cx="8858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2"/>
          <a:stretch>
            <a:fillRect/>
          </a:stretch>
        </p:blipFill>
        <p:spPr bwMode="auto">
          <a:xfrm>
            <a:off x="5747148" y="2840831"/>
            <a:ext cx="425053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図 67">
            <a:extLst>
              <a:ext uri="{FF2B5EF4-FFF2-40B4-BE49-F238E27FC236}">
                <a16:creationId xmlns:a16="http://schemas.microsoft.com/office/drawing/2014/main" id="{2F132997-666B-0668-59F2-953ACC9815AD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204" y="278836"/>
            <a:ext cx="414003" cy="35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D8268133-7088-0768-ADF6-6171646A0DBE}"/>
              </a:ext>
            </a:extLst>
          </p:cNvPr>
          <p:cNvCxnSpPr/>
          <p:nvPr/>
        </p:nvCxnSpPr>
        <p:spPr>
          <a:xfrm>
            <a:off x="7824207" y="436391"/>
            <a:ext cx="306077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E5A1BD9F-3A5A-6D1C-C3D5-4B36DEC1C9B0}"/>
              </a:ext>
            </a:extLst>
          </p:cNvPr>
          <p:cNvCxnSpPr/>
          <p:nvPr/>
        </p:nvCxnSpPr>
        <p:spPr>
          <a:xfrm flipH="1">
            <a:off x="5712619" y="688379"/>
            <a:ext cx="43204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C 0.02465 0.01388 0.03299 0.01527 0.04253 0.01851 C 0.05208 0.02176 0.06354 0.02314 0.0842 0.02338 " pathEditMode="relative" rAng="0" ptsTypes="AAA">
                                      <p:cBhvr>
                                        <p:cTn id="23" dur="2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1" y="1157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03 C 0.00417 -0.15123 0.00834 -0.16543 0.01302 -0.26172 C 0.01771 -0.2787 0.02049 -0.29444 0.03195 -0.29506 C 0.04306 -0.29567 0.21424 -0.2966 0.31667 -0.29475 C 0.33004 -0.29321 0.33559 -0.29135 0.34375 -0.26975 C 0.34879 -0.21296 0.35556 -0.06049 0.35348 0.03303 " pathEditMode="relative" rAng="0" ptsTypes="AAAAAA">
                                      <p:cBhvr>
                                        <p:cTn id="30" dur="5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91" y="-13117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1.11022E-16 C -0.02014 -0.16049 -0.01927 -0.23858 -0.01858 -0.29414 C -0.01736 -0.32006 -0.00729 -0.32994 -0.00035 -0.33179 L 0.30573 -0.32778 C 0.31632 -0.32685 0.31857 -0.32346 0.32309 -0.30895 C 0.32968 -0.22253 0.325 -0.16358 0.31666 -0.06636 " pathEditMode="relative" rAng="0" ptsTypes="AAAAAA">
                                      <p:cBhvr>
                                        <p:cTn id="32" dur="5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81" y="-16605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31 C 0.02153 0.00093 0.02413 -0.00031 0.03628 -0.00154 C 0.06667 -0.01451 0.08472 -0.02994 0.09896 -0.05957 " pathEditMode="relative" rAng="0" ptsTypes="AAA">
                                      <p:cBhvr>
                                        <p:cTn id="48" dur="2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48" y="-296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33333E-6 L -0.14115 -3.33333E-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3200" b="1" dirty="0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66</Words>
  <Application>Microsoft Office PowerPoint</Application>
  <PresentationFormat>画面に合わせる (16:9)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83</cp:revision>
  <dcterms:created xsi:type="dcterms:W3CDTF">2013-06-27T04:29:04Z</dcterms:created>
  <dcterms:modified xsi:type="dcterms:W3CDTF">2025-02-13T02:48:25Z</dcterms:modified>
</cp:coreProperties>
</file>