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83" r:id="rId3"/>
    <p:sldId id="284" r:id="rId4"/>
  </p:sldIdLst>
  <p:sldSz cx="9144000" cy="5143500" type="screen16x9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" userDrawn="1">
          <p15:clr>
            <a:srgbClr val="A4A3A4"/>
          </p15:clr>
        </p15:guide>
        <p15:guide id="2" orient="horz" pos="3015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252"/>
      </p:cViewPr>
      <p:guideLst>
        <p:guide orient="horz" pos="327"/>
        <p:guide orient="horz" pos="30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6DA74C-4A8E-46F6-9A60-4E8A35A6A0C8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E6B336B-A187-4A4C-97B0-A8ADED209F6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E095B-FC8F-4358-8B9F-9A94FF671632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70F3C-B3F1-494E-B31B-0D18570DBF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032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A4CDD-4B5E-4841-85A5-F49B948FBE5A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F4BC6-20E4-4523-8807-7229BACE5D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873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ED98-C9A7-4FF9-9E7C-5F8F78952033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867FE-5FDD-49CC-914B-26C38830F2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761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80653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1758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0DC9D-436B-4F40-89B3-3081B0F5BFB9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F8380-416F-4349-868A-C92853E20C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092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B94C1-191B-4E6D-832D-CCA29D2D96D7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4EEB7-7ABE-4C23-8F9C-0759289752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552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E2FEB-AC14-4F58-B9DF-85EC25A16ACF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0FB8C-FD32-4B75-8F21-6857C33250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993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D9EFB-B33C-46C5-BDBF-192A8F22A688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2C911-B113-4354-99B3-E2E3FF6033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466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B2C3-5B53-41DF-BD9F-7B50192DDEB4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9B53-B2D9-4DFB-BDBB-5062A19892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374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7041-EB9F-42F1-9F2D-97D58F25B280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74412-94B0-454A-9B36-74A9C6E9F4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34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B27DC-3D3A-4BF2-B402-2C5818A197D1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B4A53-4144-4368-A24B-7467CCF977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47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C2F60F-D889-4D82-BDE4-3A79F321CFB7}" type="datetime1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85A69F0-463E-4D0F-80FD-0B2D21ABCDB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223962" y="303610"/>
            <a:ext cx="5130404" cy="486965"/>
          </a:xfrm>
        </p:spPr>
        <p:txBody>
          <a:bodyPr/>
          <a:lstStyle/>
          <a:p>
            <a:pPr eaLnBrk="1" hangingPunct="1"/>
            <a:r>
              <a:rPr lang="ja-JP" altLang="en-US" sz="3000"/>
              <a:t>●種子をつくらない植物</a:t>
            </a:r>
            <a:r>
              <a:rPr lang="ja-JP" altLang="en-US" sz="3000">
                <a:latin typeface="ＭＳ Ｐゴシック" panose="020B0600070205080204" pitchFamily="50" charset="-128"/>
              </a:rPr>
              <a:t>・・・</a:t>
            </a:r>
            <a:endParaRPr lang="ja-JP" altLang="en-US" sz="3000"/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1314450" y="1059656"/>
            <a:ext cx="372730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solidFill>
                  <a:srgbClr val="FF0000"/>
                </a:solidFill>
              </a:rPr>
              <a:t>シダ植物</a:t>
            </a:r>
            <a:r>
              <a:rPr lang="ja-JP" altLang="en-US" sz="3000"/>
              <a:t>や</a:t>
            </a:r>
            <a:r>
              <a:rPr lang="ja-JP" altLang="en-US" sz="3000">
                <a:solidFill>
                  <a:srgbClr val="FF0000"/>
                </a:solidFill>
              </a:rPr>
              <a:t>コケ植物</a:t>
            </a:r>
            <a:r>
              <a:rPr lang="ja-JP" altLang="en-US" sz="3000"/>
              <a:t>。</a:t>
            </a:r>
            <a:endParaRPr lang="en-US" altLang="ja-JP" sz="3000"/>
          </a:p>
        </p:txBody>
      </p:sp>
      <p:pic>
        <p:nvPicPr>
          <p:cNvPr id="308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60" y="1924050"/>
            <a:ext cx="1768078" cy="240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2085975"/>
            <a:ext cx="2203847" cy="217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正方形/長方形 24"/>
          <p:cNvSpPr>
            <a:spLocks noChangeArrowheads="1"/>
          </p:cNvSpPr>
          <p:nvPr/>
        </p:nvSpPr>
        <p:spPr bwMode="auto">
          <a:xfrm>
            <a:off x="5219700" y="4407694"/>
            <a:ext cx="10406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ゼニゴケ</a:t>
            </a:r>
            <a:endParaRPr lang="ja-JP" altLang="en-US" sz="2400"/>
          </a:p>
        </p:txBody>
      </p:sp>
      <p:sp>
        <p:nvSpPr>
          <p:cNvPr id="4103" name="正方形/長方形 22"/>
          <p:cNvSpPr>
            <a:spLocks noChangeArrowheads="1"/>
          </p:cNvSpPr>
          <p:nvPr/>
        </p:nvSpPr>
        <p:spPr bwMode="auto">
          <a:xfrm>
            <a:off x="3275410" y="4192191"/>
            <a:ext cx="43219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4" name="正方形/長方形 21"/>
          <p:cNvSpPr>
            <a:spLocks noChangeArrowheads="1"/>
          </p:cNvSpPr>
          <p:nvPr/>
        </p:nvSpPr>
        <p:spPr bwMode="auto">
          <a:xfrm>
            <a:off x="2195513" y="3489723"/>
            <a:ext cx="270272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" name="正方形/長方形 23"/>
          <p:cNvSpPr>
            <a:spLocks noChangeArrowheads="1"/>
          </p:cNvSpPr>
          <p:nvPr/>
        </p:nvSpPr>
        <p:spPr bwMode="auto">
          <a:xfrm>
            <a:off x="2519362" y="4407694"/>
            <a:ext cx="11689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イヌワラビ</a:t>
            </a:r>
            <a:endParaRPr lang="ja-JP" altLang="en-US" sz="2400"/>
          </a:p>
        </p:txBody>
      </p:sp>
      <p:sp>
        <p:nvSpPr>
          <p:cNvPr id="6" name="四角形吹き出し 5"/>
          <p:cNvSpPr/>
          <p:nvPr/>
        </p:nvSpPr>
        <p:spPr>
          <a:xfrm>
            <a:off x="5332810" y="1307307"/>
            <a:ext cx="2538413" cy="864394"/>
          </a:xfrm>
          <a:prstGeom prst="wedgeRectCallout">
            <a:avLst>
              <a:gd name="adj1" fmla="val -68070"/>
              <a:gd name="adj2" fmla="val -43143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000">
                <a:solidFill>
                  <a:srgbClr val="FF0000"/>
                </a:solidFill>
                <a:latin typeface="Calibri" panose="020F0502020204030204" pitchFamily="34" charset="0"/>
              </a:rPr>
              <a:t>胞子</a:t>
            </a:r>
            <a:r>
              <a:rPr lang="ja-JP" altLang="en-US" sz="3000">
                <a:solidFill>
                  <a:srgbClr val="000000"/>
                </a:solidFill>
                <a:latin typeface="Calibri" panose="020F0502020204030204" pitchFamily="34" charset="0"/>
              </a:rPr>
              <a:t>をつくってふえる。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385888" y="1006078"/>
          <a:ext cx="6534150" cy="3509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578">
                <a:tc>
                  <a:txBody>
                    <a:bodyPr/>
                    <a:lstStyle/>
                    <a:p>
                      <a:endParaRPr kumimoji="1" lang="ja-JP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34298" marB="342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084">
                <a:tc>
                  <a:txBody>
                    <a:bodyPr/>
                    <a:lstStyle/>
                    <a:p>
                      <a:endParaRPr kumimoji="1" lang="ja-JP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34298" marB="342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20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101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68579" marR="68579" marT="34298" marB="3429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44" name="正方形/長方形 2"/>
          <p:cNvSpPr>
            <a:spLocks noChangeArrowheads="1"/>
          </p:cNvSpPr>
          <p:nvPr/>
        </p:nvSpPr>
        <p:spPr bwMode="auto">
          <a:xfrm>
            <a:off x="5886450" y="1027510"/>
            <a:ext cx="118814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/>
              <a:t>コケ植物</a:t>
            </a:r>
          </a:p>
        </p:txBody>
      </p:sp>
      <p:sp>
        <p:nvSpPr>
          <p:cNvPr id="5145" name="正方形/長方形 12"/>
          <p:cNvSpPr>
            <a:spLocks noChangeArrowheads="1"/>
          </p:cNvSpPr>
          <p:nvPr/>
        </p:nvSpPr>
        <p:spPr bwMode="auto">
          <a:xfrm>
            <a:off x="1369219" y="1641872"/>
            <a:ext cx="132635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/>
              <a:t>生活場所</a:t>
            </a:r>
          </a:p>
        </p:txBody>
      </p:sp>
      <p:sp>
        <p:nvSpPr>
          <p:cNvPr id="14" name="正方形/長方形 13"/>
          <p:cNvSpPr>
            <a:spLocks noChangeArrowheads="1"/>
          </p:cNvSpPr>
          <p:nvPr/>
        </p:nvSpPr>
        <p:spPr bwMode="auto">
          <a:xfrm>
            <a:off x="2670572" y="1457325"/>
            <a:ext cx="257294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/>
              <a:t>多くは日かげや</a:t>
            </a:r>
            <a:endParaRPr lang="en-US" altLang="ja-JP" sz="2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/>
              <a:t>しめり</a:t>
            </a:r>
            <a:r>
              <a:rPr lang="ja-JP" altLang="en-US" sz="2100" dirty="0" err="1"/>
              <a:t>けの</a:t>
            </a:r>
            <a:r>
              <a:rPr lang="ja-JP" altLang="en-US" sz="2100" dirty="0"/>
              <a:t>多いところ</a:t>
            </a:r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5532834" y="1457325"/>
            <a:ext cx="206350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/>
              <a:t>おもに日かげの</a:t>
            </a:r>
            <a:endParaRPr lang="en-US" altLang="ja-JP" sz="2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/>
              <a:t>しめったところ</a:t>
            </a:r>
          </a:p>
        </p:txBody>
      </p:sp>
      <p:sp>
        <p:nvSpPr>
          <p:cNvPr id="5148" name="正方形/長方形 15"/>
          <p:cNvSpPr>
            <a:spLocks noChangeArrowheads="1"/>
          </p:cNvSpPr>
          <p:nvPr/>
        </p:nvSpPr>
        <p:spPr bwMode="auto">
          <a:xfrm>
            <a:off x="3330178" y="1006078"/>
            <a:ext cx="121379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/>
              <a:t>シダ植物</a:t>
            </a:r>
          </a:p>
        </p:txBody>
      </p:sp>
      <p:sp>
        <p:nvSpPr>
          <p:cNvPr id="5149" name="コンテンツ プレースホルダー 1"/>
          <p:cNvSpPr txBox="1">
            <a:spLocks/>
          </p:cNvSpPr>
          <p:nvPr/>
        </p:nvSpPr>
        <p:spPr bwMode="auto">
          <a:xfrm>
            <a:off x="1138238" y="141685"/>
            <a:ext cx="3598069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950"/>
              <a:t>●種子をつくらない植物</a:t>
            </a:r>
          </a:p>
        </p:txBody>
      </p:sp>
      <p:sp>
        <p:nvSpPr>
          <p:cNvPr id="5150" name="正方形/長方形 5"/>
          <p:cNvSpPr>
            <a:spLocks noChangeArrowheads="1"/>
          </p:cNvSpPr>
          <p:nvPr/>
        </p:nvSpPr>
        <p:spPr bwMode="auto">
          <a:xfrm>
            <a:off x="1494235" y="2775347"/>
            <a:ext cx="98226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/>
              <a:t>ふえ方</a:t>
            </a:r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auto">
          <a:xfrm>
            <a:off x="2599135" y="2289573"/>
            <a:ext cx="264437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FF0000"/>
                </a:solidFill>
              </a:rPr>
              <a:t>胞子</a:t>
            </a:r>
            <a:r>
              <a:rPr lang="ja-JP" altLang="en-US" sz="2100" dirty="0"/>
              <a:t>でふえる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/>
              <a:t>葉に</a:t>
            </a:r>
            <a:r>
              <a:rPr lang="ja-JP" altLang="en-US" sz="2100" dirty="0">
                <a:solidFill>
                  <a:srgbClr val="FF0000"/>
                </a:solidFill>
              </a:rPr>
              <a:t>胞子のう</a:t>
            </a:r>
            <a:r>
              <a:rPr lang="ja-JP" altLang="en-US" sz="2100" dirty="0"/>
              <a:t>の集まりができ，中に胞子が入っている</a:t>
            </a:r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auto">
          <a:xfrm>
            <a:off x="5204222" y="2222897"/>
            <a:ext cx="268128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+mn-ea"/>
                <a:ea typeface="+mn-ea"/>
              </a:rPr>
              <a:t>胞子</a:t>
            </a:r>
            <a:r>
              <a:rPr lang="ja-JP" altLang="en-US" sz="2000" dirty="0">
                <a:latin typeface="+mn-ea"/>
                <a:ea typeface="+mn-ea"/>
              </a:rPr>
              <a:t>でふえる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+mn-ea"/>
                <a:ea typeface="+mn-ea"/>
              </a:rPr>
              <a:t>ゼニゴケやスギゴケ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+mn-ea"/>
                <a:ea typeface="+mn-ea"/>
              </a:rPr>
              <a:t>などは</a:t>
            </a:r>
            <a:r>
              <a:rPr lang="ja-JP" altLang="en-US" sz="2000" dirty="0">
                <a:solidFill>
                  <a:srgbClr val="FF0000"/>
                </a:solidFill>
                <a:latin typeface="+mn-ea"/>
                <a:ea typeface="+mn-ea"/>
              </a:rPr>
              <a:t>雌株</a:t>
            </a:r>
            <a:r>
              <a:rPr lang="ja-JP" altLang="en-US" sz="2000" dirty="0">
                <a:latin typeface="+mn-ea"/>
                <a:ea typeface="+mn-ea"/>
              </a:rPr>
              <a:t>に</a:t>
            </a:r>
            <a:r>
              <a:rPr lang="ja-JP" altLang="en-US" sz="2000" dirty="0">
                <a:solidFill>
                  <a:srgbClr val="FF0000"/>
                </a:solidFill>
                <a:latin typeface="+mn-ea"/>
                <a:ea typeface="+mn-ea"/>
              </a:rPr>
              <a:t>胞子のう</a:t>
            </a:r>
            <a:r>
              <a:rPr lang="ja-JP" altLang="en-US" sz="2000" dirty="0">
                <a:latin typeface="+mn-ea"/>
                <a:ea typeface="+mn-ea"/>
              </a:rPr>
              <a:t>ができ，中に胞子が入っている</a:t>
            </a:r>
          </a:p>
        </p:txBody>
      </p:sp>
      <p:sp>
        <p:nvSpPr>
          <p:cNvPr id="5153" name="正方形/長方形 11"/>
          <p:cNvSpPr>
            <a:spLocks noChangeArrowheads="1"/>
          </p:cNvSpPr>
          <p:nvPr/>
        </p:nvSpPr>
        <p:spPr bwMode="auto">
          <a:xfrm>
            <a:off x="1757363" y="3974306"/>
            <a:ext cx="43576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/>
              <a:t>例</a:t>
            </a:r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auto">
          <a:xfrm>
            <a:off x="2926556" y="3768329"/>
            <a:ext cx="20054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0070C0"/>
                </a:solidFill>
              </a:rPr>
              <a:t>イヌワラビ，ヘゴ，ゼンマイ</a:t>
            </a:r>
          </a:p>
        </p:txBody>
      </p:sp>
      <p:sp>
        <p:nvSpPr>
          <p:cNvPr id="23" name="正方形/長方形 22"/>
          <p:cNvSpPr>
            <a:spLocks noChangeArrowheads="1"/>
          </p:cNvSpPr>
          <p:nvPr/>
        </p:nvSpPr>
        <p:spPr bwMode="auto">
          <a:xfrm>
            <a:off x="5356622" y="3974306"/>
            <a:ext cx="238373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0070C0"/>
                </a:solidFill>
              </a:rPr>
              <a:t>ゼニゴケ，スギゴケ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1"/>
          <p:cNvSpPr txBox="1">
            <a:spLocks noChangeArrowheads="1"/>
          </p:cNvSpPr>
          <p:nvPr/>
        </p:nvSpPr>
        <p:spPr bwMode="auto">
          <a:xfrm>
            <a:off x="1601391" y="660798"/>
            <a:ext cx="592181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latin typeface="Arial" panose="020B0604020202020204" pitchFamily="34" charset="0"/>
              </a:rPr>
              <a:t>●ゼニゴケやスギゴケの根のように</a:t>
            </a:r>
            <a:endParaRPr lang="en-US" altLang="ja-JP" sz="3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latin typeface="Arial" panose="020B0604020202020204" pitchFamily="34" charset="0"/>
              </a:rPr>
              <a:t>　　見える部分を</a:t>
            </a:r>
            <a:r>
              <a:rPr lang="ja-JP" altLang="en-US" sz="3000">
                <a:solidFill>
                  <a:srgbClr val="FF0000"/>
                </a:solidFill>
                <a:latin typeface="Arial" panose="020B0604020202020204" pitchFamily="34" charset="0"/>
              </a:rPr>
              <a:t>仮根</a:t>
            </a:r>
            <a:r>
              <a:rPr lang="ja-JP" altLang="en-US" sz="3000">
                <a:latin typeface="Arial" panose="020B0604020202020204" pitchFamily="34" charset="0"/>
              </a:rPr>
              <a:t>という。</a:t>
            </a:r>
          </a:p>
        </p:txBody>
      </p:sp>
      <p:sp>
        <p:nvSpPr>
          <p:cNvPr id="6147" name="テキスト ボックス 2"/>
          <p:cNvSpPr txBox="1">
            <a:spLocks noChangeArrowheads="1"/>
          </p:cNvSpPr>
          <p:nvPr/>
        </p:nvSpPr>
        <p:spPr bwMode="auto">
          <a:xfrm>
            <a:off x="1656160" y="2075260"/>
            <a:ext cx="406874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latin typeface="Arial" panose="020B0604020202020204" pitchFamily="34" charset="0"/>
              </a:rPr>
              <a:t>●シダ植物の葉の柄は</a:t>
            </a:r>
            <a:endParaRPr lang="en-US" altLang="ja-JP" sz="3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latin typeface="Arial" panose="020B0604020202020204" pitchFamily="34" charset="0"/>
              </a:rPr>
              <a:t>　　茎ではなく葉である。</a:t>
            </a:r>
          </a:p>
        </p:txBody>
      </p:sp>
      <p:sp>
        <p:nvSpPr>
          <p:cNvPr id="6148" name="テキスト ボックス 3"/>
          <p:cNvSpPr txBox="1">
            <a:spLocks noChangeArrowheads="1"/>
          </p:cNvSpPr>
          <p:nvPr/>
        </p:nvSpPr>
        <p:spPr bwMode="auto">
          <a:xfrm>
            <a:off x="1656160" y="3489723"/>
            <a:ext cx="458330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latin typeface="Arial" panose="020B0604020202020204" pitchFamily="34" charset="0"/>
              </a:rPr>
              <a:t>●コケ植物は</a:t>
            </a:r>
            <a:r>
              <a:rPr lang="ja-JP" altLang="en-US" sz="3000">
                <a:solidFill>
                  <a:srgbClr val="FF0000"/>
                </a:solidFill>
                <a:latin typeface="Arial" panose="020B0604020202020204" pitchFamily="34" charset="0"/>
              </a:rPr>
              <a:t>雄株</a:t>
            </a:r>
            <a:r>
              <a:rPr lang="ja-JP" altLang="en-US" sz="3000">
                <a:latin typeface="Arial" panose="020B0604020202020204" pitchFamily="34" charset="0"/>
              </a:rPr>
              <a:t>と</a:t>
            </a:r>
            <a:r>
              <a:rPr lang="ja-JP" altLang="en-US" sz="3000">
                <a:solidFill>
                  <a:srgbClr val="FF0000"/>
                </a:solidFill>
                <a:latin typeface="Arial" panose="020B0604020202020204" pitchFamily="34" charset="0"/>
              </a:rPr>
              <a:t>雌株</a:t>
            </a:r>
            <a:r>
              <a:rPr lang="ja-JP" altLang="en-US" sz="3000">
                <a:latin typeface="Arial" panose="020B0604020202020204" pitchFamily="34" charset="0"/>
              </a:rPr>
              <a:t>に</a:t>
            </a:r>
            <a:endParaRPr lang="en-US" altLang="ja-JP" sz="3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>
                <a:latin typeface="Arial" panose="020B0604020202020204" pitchFamily="34" charset="0"/>
              </a:rPr>
              <a:t>　　分かれている。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3200" b="1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125</Words>
  <Application>Microsoft Office PowerPoint</Application>
  <PresentationFormat>画面に合わせる (16:9)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65</cp:revision>
  <dcterms:created xsi:type="dcterms:W3CDTF">2013-06-27T04:29:04Z</dcterms:created>
  <dcterms:modified xsi:type="dcterms:W3CDTF">2024-11-13T00:42:00Z</dcterms:modified>
</cp:coreProperties>
</file>